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5"/>
  </p:notes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150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76805" autoAdjust="0"/>
  </p:normalViewPr>
  <p:slideViewPr>
    <p:cSldViewPr>
      <p:cViewPr varScale="1">
        <p:scale>
          <a:sx n="86" d="100"/>
          <a:sy n="86" d="100"/>
        </p:scale>
        <p:origin x="-169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929985D8-2B1E-45B3-9A73-6EAD858F7995}" type="datetimeFigureOut">
              <a:rPr lang="en-US" smtClean="0"/>
              <a:t>1/27/2013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52772A2D-A302-4561-BF19-132E0B82A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10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lder_abuse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72A2D-A302-4561-BF19-132E0B82AE3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434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72A2D-A302-4561-BF19-132E0B82AE3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625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study suggests that around 25% of vulnerable older adults will report abuse in the previous month, totaling up to 6% of the general elderly population.</a:t>
            </a:r>
            <a:r>
              <a:rPr lang="en-US" baseline="30000" dirty="0" smtClean="0">
                <a:hlinkClick r:id="rId3"/>
              </a:rPr>
              <a:t>[21]</a:t>
            </a:r>
            <a:r>
              <a:rPr lang="en-US" dirty="0" smtClean="0"/>
              <a:t> However, some consistent themes are beginning to emerge from interaction with abused elders, and through limited and small scale research projects. Work undertaken in Canada suggests that approximately 70% of elder abuse is perpetrated against women and this is supported by evidence from the AEA helpline in the UK, which identifies women as victims in 67% of calls. Also domestic violence in later life may be a continuation of long term partner abuse and in some cases, abuse may begin with retirement or the onset of a health condition.</a:t>
            </a:r>
            <a:r>
              <a:rPr lang="en-US" baseline="30000" dirty="0" smtClean="0">
                <a:hlinkClick r:id="rId3"/>
              </a:rPr>
              <a:t>[22]</a:t>
            </a:r>
            <a:r>
              <a:rPr lang="en-US" dirty="0" smtClean="0"/>
              <a:t> Certainly, abuse increases with age, with 78% of victims being over 70 years of age.</a:t>
            </a:r>
            <a:r>
              <a:rPr lang="en-US" baseline="30000" dirty="0" smtClean="0">
                <a:hlinkClick r:id="rId3"/>
              </a:rPr>
              <a:t>[23]</a:t>
            </a:r>
            <a:endParaRPr lang="en-US" baseline="30000" dirty="0" smtClean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r>
              <a:rPr lang="en-US" baseline="30000" dirty="0" smtClean="0"/>
              <a:t>Risk factors</a:t>
            </a:r>
          </a:p>
          <a:p>
            <a:r>
              <a:rPr lang="en-US" dirty="0" smtClean="0"/>
              <a:t>Has memory problems (such as dementia)</a:t>
            </a:r>
          </a:p>
          <a:p>
            <a:r>
              <a:rPr lang="en-US" dirty="0" smtClean="0"/>
              <a:t>Has physical disabilities</a:t>
            </a:r>
          </a:p>
          <a:p>
            <a:r>
              <a:rPr lang="en-US" dirty="0" smtClean="0"/>
              <a:t>Has depression, loneliness, or lack of social support</a:t>
            </a:r>
          </a:p>
          <a:p>
            <a:r>
              <a:rPr lang="en-US" dirty="0" smtClean="0"/>
              <a:t>Abuses alcohol or other substances</a:t>
            </a:r>
          </a:p>
          <a:p>
            <a:r>
              <a:rPr lang="en-US" dirty="0" smtClean="0"/>
              <a:t>Is verbally or physically combative with the caregiver</a:t>
            </a:r>
          </a:p>
          <a:p>
            <a:r>
              <a:rPr lang="en-US" dirty="0" smtClean="0"/>
              <a:t>Has a shared living situation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72A2D-A302-4561-BF19-132E0B82AE3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9059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72A2D-A302-4561-BF19-132E0B82AE3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971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72A2D-A302-4561-BF19-132E0B82AE3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141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Social: alcohol, tobacco,</a:t>
            </a:r>
            <a:r>
              <a:rPr lang="en-US" baseline="0" dirty="0" smtClean="0"/>
              <a:t> recreational drugs, nutrition, exercise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72A2D-A302-4561-BF19-132E0B82AE3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969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Orientation:</a:t>
            </a:r>
            <a:r>
              <a:rPr lang="en-US" baseline="0" dirty="0" smtClean="0"/>
              <a:t> Month, Day, Year, Season, Date</a:t>
            </a:r>
          </a:p>
          <a:p>
            <a:r>
              <a:rPr lang="en-US" baseline="0" dirty="0" smtClean="0"/>
              <a:t>Where are we? State, country, town, hospital/ floor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72A2D-A302-4561-BF19-132E0B82AE3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055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25-30</a:t>
            </a:r>
            <a:r>
              <a:rPr lang="en-US" baseline="0" dirty="0" smtClean="0"/>
              <a:t> Normal aging or borderline dementia</a:t>
            </a:r>
          </a:p>
          <a:p>
            <a:r>
              <a:rPr lang="en-US" baseline="0" dirty="0" smtClean="0"/>
              <a:t>23 or less: high likelihood of dementia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72A2D-A302-4561-BF19-132E0B82AE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4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72A2D-A302-4561-BF19-132E0B82AE3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047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0" dirty="0" smtClean="0"/>
              <a:t> checks in the shaded area: consider a depressive disorder</a:t>
            </a:r>
          </a:p>
          <a:p>
            <a:r>
              <a:rPr lang="en-US" baseline="0" dirty="0" err="1" smtClean="0"/>
              <a:t>Atleast</a:t>
            </a:r>
            <a:r>
              <a:rPr lang="en-US" baseline="0" dirty="0" smtClean="0"/>
              <a:t> 5 checks in the shaded section: consider major depressive disorder: clinical depression</a:t>
            </a:r>
          </a:p>
          <a:p>
            <a:r>
              <a:rPr lang="en-US" baseline="0" dirty="0" smtClean="0"/>
              <a:t>2-4 checks in the shaded section: consider other forms of depression: postpartum, seasonal affective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72A2D-A302-4561-BF19-132E0B82AE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9892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CAGE:</a:t>
            </a:r>
          </a:p>
          <a:p>
            <a:r>
              <a:rPr lang="en-US" dirty="0"/>
              <a:t>1. Have you felt the need to </a:t>
            </a:r>
            <a:r>
              <a:rPr lang="en-US" b="1" dirty="0"/>
              <a:t>C</a:t>
            </a:r>
            <a:r>
              <a:rPr lang="en-US" dirty="0"/>
              <a:t>ut down on your drinking?</a:t>
            </a:r>
          </a:p>
          <a:p>
            <a:r>
              <a:rPr lang="en-US" dirty="0"/>
              <a:t>2. Do you feel </a:t>
            </a:r>
            <a:r>
              <a:rPr lang="en-US" b="1" dirty="0"/>
              <a:t>A</a:t>
            </a:r>
            <a:r>
              <a:rPr lang="en-US" dirty="0"/>
              <a:t>nnoyed by people complaining about your drinking?</a:t>
            </a:r>
          </a:p>
          <a:p>
            <a:r>
              <a:rPr lang="en-US" dirty="0"/>
              <a:t>3. Do you ever feel </a:t>
            </a:r>
            <a:r>
              <a:rPr lang="en-US" b="1" dirty="0"/>
              <a:t>G</a:t>
            </a:r>
            <a:r>
              <a:rPr lang="en-US" dirty="0"/>
              <a:t>uilty about your drinking?</a:t>
            </a:r>
          </a:p>
          <a:p>
            <a:r>
              <a:rPr lang="en-US" dirty="0"/>
              <a:t>4. Do you ever drink an </a:t>
            </a:r>
            <a:r>
              <a:rPr lang="en-US" b="1" dirty="0"/>
              <a:t>E</a:t>
            </a:r>
            <a:r>
              <a:rPr lang="en-US" dirty="0"/>
              <a:t>ye-opener in the morning to relieve the shakes?</a:t>
            </a:r>
          </a:p>
          <a:p>
            <a:r>
              <a:rPr lang="en-US" dirty="0"/>
              <a:t>Two or more affirmative responses suggest that the client is a problem drinker. </a:t>
            </a:r>
          </a:p>
          <a:p>
            <a:endParaRPr lang="en-US" dirty="0"/>
          </a:p>
          <a:p>
            <a:r>
              <a:rPr lang="en-US" dirty="0"/>
              <a:t>Patients or caregivers may acknowledge clothes fitting more loosely or belts notched</a:t>
            </a:r>
          </a:p>
          <a:p>
            <a:r>
              <a:rPr lang="en-US" dirty="0"/>
              <a:t>more tightly. Diet diaries can give useful data about food intake.</a:t>
            </a:r>
          </a:p>
          <a:p>
            <a:endParaRPr lang="en-US" dirty="0"/>
          </a:p>
          <a:p>
            <a:r>
              <a:rPr lang="en-US" dirty="0"/>
              <a:t>Transportation – make sure they are able to drive. How is there driving. In NYS. You may or may not report their driving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72A2D-A302-4561-BF19-132E0B82AE3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123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72A2D-A302-4561-BF19-132E0B82AE3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389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772A2D-A302-4561-BF19-132E0B82AE3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63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B699-40D6-48BA-8B4C-FCFC6C709184}" type="datetimeFigureOut">
              <a:rPr lang="en-US" smtClean="0"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9076-912D-4897-9EF2-8DBCFB020D1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B699-40D6-48BA-8B4C-FCFC6C709184}" type="datetimeFigureOut">
              <a:rPr lang="en-US" smtClean="0"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9076-912D-4897-9EF2-8DBCFB020D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B699-40D6-48BA-8B4C-FCFC6C709184}" type="datetimeFigureOut">
              <a:rPr lang="en-US" smtClean="0"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9076-912D-4897-9EF2-8DBCFB020D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B699-40D6-48BA-8B4C-FCFC6C709184}" type="datetimeFigureOut">
              <a:rPr lang="en-US" smtClean="0"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9076-912D-4897-9EF2-8DBCFB020D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B699-40D6-48BA-8B4C-FCFC6C709184}" type="datetimeFigureOut">
              <a:rPr lang="en-US" smtClean="0"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9076-912D-4897-9EF2-8DBCFB020D1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B699-40D6-48BA-8B4C-FCFC6C709184}" type="datetimeFigureOut">
              <a:rPr lang="en-US" smtClean="0"/>
              <a:t>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9076-912D-4897-9EF2-8DBCFB020D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B699-40D6-48BA-8B4C-FCFC6C709184}" type="datetimeFigureOut">
              <a:rPr lang="en-US" smtClean="0"/>
              <a:t>1/27/2013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9076-912D-4897-9EF2-8DBCFB020D1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B699-40D6-48BA-8B4C-FCFC6C709184}" type="datetimeFigureOut">
              <a:rPr lang="en-US" smtClean="0"/>
              <a:t>1/27/2013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9076-912D-4897-9EF2-8DBCFB020D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B699-40D6-48BA-8B4C-FCFC6C709184}" type="datetimeFigureOut">
              <a:rPr lang="en-US" smtClean="0"/>
              <a:t>1/27/2013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9076-912D-4897-9EF2-8DBCFB020D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B699-40D6-48BA-8B4C-FCFC6C709184}" type="datetimeFigureOut">
              <a:rPr lang="en-US" smtClean="0"/>
              <a:t>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9076-912D-4897-9EF2-8DBCFB020D1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3B699-40D6-48BA-8B4C-FCFC6C709184}" type="datetimeFigureOut">
              <a:rPr lang="en-US" smtClean="0"/>
              <a:t>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9076-912D-4897-9EF2-8DBCFB020D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5C3B699-40D6-48BA-8B4C-FCFC6C709184}" type="datetimeFigureOut">
              <a:rPr lang="en-US" smtClean="0"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F3B9076-912D-4897-9EF2-8DBCFB020D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Psychosocial History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Artem</a:t>
            </a:r>
            <a:r>
              <a:rPr lang="en-US" dirty="0" smtClean="0"/>
              <a:t> </a:t>
            </a:r>
            <a:r>
              <a:rPr lang="en-US" dirty="0" err="1" smtClean="0"/>
              <a:t>Gindin</a:t>
            </a:r>
            <a:endParaRPr lang="en-US" dirty="0" smtClean="0"/>
          </a:p>
          <a:p>
            <a:r>
              <a:rPr lang="en-US" dirty="0" err="1" smtClean="0"/>
              <a:t>Berly</a:t>
            </a:r>
            <a:r>
              <a:rPr lang="en-US" dirty="0" smtClean="0"/>
              <a:t> </a:t>
            </a:r>
            <a:r>
              <a:rPr lang="en-US" dirty="0" err="1" smtClean="0"/>
              <a:t>Jaison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99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Spirituality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90800"/>
            <a:ext cx="4572000" cy="1676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Be aware of different religions and religious practices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 descr="http://www.graceevangelisticministries.org.uk/wp-content/uploads/relig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600201"/>
            <a:ext cx="36576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838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Elderly Mistreatment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</a:t>
            </a:r>
          </a:p>
          <a:p>
            <a:r>
              <a:rPr lang="en-US" dirty="0" smtClean="0"/>
              <a:t>Psychological/ Emotional</a:t>
            </a:r>
          </a:p>
          <a:p>
            <a:r>
              <a:rPr lang="en-US" dirty="0" smtClean="0"/>
              <a:t>Financial Abuse</a:t>
            </a:r>
          </a:p>
          <a:p>
            <a:r>
              <a:rPr lang="en-US" dirty="0" smtClean="0"/>
              <a:t>Sexual Abuse</a:t>
            </a:r>
          </a:p>
          <a:p>
            <a:r>
              <a:rPr lang="en-US" dirty="0" smtClean="0"/>
              <a:t>Scams</a:t>
            </a:r>
          </a:p>
          <a:p>
            <a:r>
              <a:rPr lang="en-US" dirty="0" smtClean="0"/>
              <a:t>Neglect</a:t>
            </a:r>
          </a:p>
          <a:p>
            <a:endParaRPr lang="en-US" dirty="0" smtClean="0"/>
          </a:p>
        </p:txBody>
      </p:sp>
      <p:pic>
        <p:nvPicPr>
          <p:cNvPr id="7170" name="Picture 2" descr="http://www.nlm.nih.gov/medlineplus/images/seniorwom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524000"/>
            <a:ext cx="3429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131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Case Study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Mr. Jones, 79 </a:t>
            </a:r>
            <a:r>
              <a:rPr lang="en-US" dirty="0" err="1" smtClean="0"/>
              <a:t>yo</a:t>
            </a:r>
            <a:r>
              <a:rPr lang="en-US" dirty="0" smtClean="0"/>
              <a:t> retired lawyer, residing in Williamsville</a:t>
            </a:r>
          </a:p>
          <a:p>
            <a:r>
              <a:rPr lang="en-US" dirty="0" smtClean="0"/>
              <a:t>Barely meets monthly expenses</a:t>
            </a:r>
          </a:p>
          <a:p>
            <a:pPr lvl="1"/>
            <a:r>
              <a:rPr lang="en-US" dirty="0" smtClean="0"/>
              <a:t>Living alone in his 4 bedroom home</a:t>
            </a:r>
          </a:p>
          <a:p>
            <a:pPr lvl="1"/>
            <a:r>
              <a:rPr lang="en-US" dirty="0" smtClean="0"/>
              <a:t>Paying for medications and co-pays for medical visits to manage Parkinson’s, diabetes and hypertension</a:t>
            </a:r>
            <a:endParaRPr lang="en-US" dirty="0"/>
          </a:p>
          <a:p>
            <a:pPr lvl="1"/>
            <a:r>
              <a:rPr lang="en-US" dirty="0" smtClean="0"/>
              <a:t>Son asks for money for investments </a:t>
            </a:r>
          </a:p>
          <a:p>
            <a:r>
              <a:rPr lang="en-US" dirty="0" smtClean="0"/>
              <a:t>Married 52 years: wife died 6 months ago</a:t>
            </a:r>
          </a:p>
          <a:p>
            <a:r>
              <a:rPr lang="en-US" dirty="0" smtClean="0"/>
              <a:t>No family or friends in the area</a:t>
            </a:r>
          </a:p>
          <a:p>
            <a:pPr lvl="1"/>
            <a:r>
              <a:rPr lang="en-US" dirty="0" smtClean="0"/>
              <a:t>Children live in NYC, occasionally visit</a:t>
            </a:r>
            <a:endParaRPr lang="en-US" dirty="0"/>
          </a:p>
          <a:p>
            <a:pPr lvl="1"/>
            <a:r>
              <a:rPr lang="en-US" dirty="0" smtClean="0"/>
              <a:t>Most friends passed away</a:t>
            </a:r>
            <a:endParaRPr lang="en-US" dirty="0"/>
          </a:p>
          <a:p>
            <a:pPr lvl="1"/>
            <a:r>
              <a:rPr lang="en-US" dirty="0" smtClean="0"/>
              <a:t>Stopped going for walks after wife died</a:t>
            </a:r>
          </a:p>
          <a:p>
            <a:r>
              <a:rPr lang="en-US" dirty="0" smtClean="0"/>
              <a:t>Each night, alone in his kitchen, he sips several glasses of red wine and ponders the meaning of life</a:t>
            </a:r>
          </a:p>
        </p:txBody>
      </p:sp>
    </p:spTree>
    <p:extLst>
      <p:ext uri="{BB962C8B-B14F-4D97-AF65-F5344CB8AC3E}">
        <p14:creationId xmlns:p14="http://schemas.microsoft.com/office/powerpoint/2010/main" val="301186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Psychosocial Problems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Financial stress</a:t>
            </a:r>
          </a:p>
          <a:p>
            <a:r>
              <a:rPr lang="en-US" dirty="0" smtClean="0"/>
              <a:t>Grief from loss</a:t>
            </a:r>
          </a:p>
          <a:p>
            <a:r>
              <a:rPr lang="en-US" dirty="0" smtClean="0"/>
              <a:t>Social isolation</a:t>
            </a:r>
          </a:p>
          <a:p>
            <a:r>
              <a:rPr lang="en-US" dirty="0" smtClean="0"/>
              <a:t>Depression</a:t>
            </a:r>
          </a:p>
          <a:p>
            <a:r>
              <a:rPr lang="en-US" dirty="0" smtClean="0"/>
              <a:t>Possible suicidal ideation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961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What do we mean by “psychosocial history”?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Social &amp; psychological aspects of a person’s life such as:</a:t>
            </a:r>
          </a:p>
          <a:p>
            <a:pPr lvl="1"/>
            <a:r>
              <a:rPr lang="en-US" dirty="0" smtClean="0"/>
              <a:t>Cognitive function</a:t>
            </a:r>
            <a:endParaRPr lang="en-US" dirty="0" smtClean="0"/>
          </a:p>
          <a:p>
            <a:pPr lvl="1"/>
            <a:r>
              <a:rPr lang="en-US" dirty="0" smtClean="0"/>
              <a:t>Emotional health</a:t>
            </a:r>
          </a:p>
          <a:p>
            <a:pPr lvl="1"/>
            <a:r>
              <a:rPr lang="en-US" dirty="0" smtClean="0"/>
              <a:t>Social history</a:t>
            </a:r>
          </a:p>
          <a:p>
            <a:pPr lvl="1"/>
            <a:r>
              <a:rPr lang="en-US" dirty="0" smtClean="0"/>
              <a:t>Support System</a:t>
            </a:r>
          </a:p>
          <a:p>
            <a:pPr lvl="1"/>
            <a:r>
              <a:rPr lang="en-US" dirty="0" smtClean="0"/>
              <a:t>Financial &amp; Legal issues</a:t>
            </a:r>
          </a:p>
          <a:p>
            <a:pPr lvl="1"/>
            <a:r>
              <a:rPr lang="en-US" dirty="0" smtClean="0"/>
              <a:t>Spirituality</a:t>
            </a:r>
          </a:p>
          <a:p>
            <a:pPr lvl="1"/>
            <a:r>
              <a:rPr lang="en-US" dirty="0" smtClean="0"/>
              <a:t>Elderly Mistreatment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232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How to assess cognitive function?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 Mental Exam:</a:t>
            </a:r>
          </a:p>
          <a:p>
            <a:pPr lvl="1"/>
            <a:r>
              <a:rPr lang="en-US" dirty="0" smtClean="0"/>
              <a:t>Orientation</a:t>
            </a:r>
          </a:p>
          <a:p>
            <a:pPr lvl="1"/>
            <a:r>
              <a:rPr lang="en-US" dirty="0" smtClean="0"/>
              <a:t>Registration</a:t>
            </a:r>
          </a:p>
          <a:p>
            <a:pPr lvl="1"/>
            <a:r>
              <a:rPr lang="en-US" dirty="0" smtClean="0"/>
              <a:t>Attention &amp; Calculation</a:t>
            </a:r>
          </a:p>
          <a:p>
            <a:pPr lvl="1"/>
            <a:r>
              <a:rPr lang="en-US" dirty="0" smtClean="0"/>
              <a:t>Recall</a:t>
            </a:r>
          </a:p>
          <a:p>
            <a:pPr lvl="1"/>
            <a:r>
              <a:rPr lang="en-US" dirty="0" smtClean="0"/>
              <a:t>Language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34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eurologynerd.com/pictures/MMS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83829"/>
            <a:ext cx="8077200" cy="5793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914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Emotional Health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http://www.med.umich.edu/podcast/Japanese/english_index_clip_image00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6775374" cy="4950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541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1boringoldman.com/images/phq-9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384" y="457200"/>
            <a:ext cx="5802216" cy="6095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559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Social History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Alcohol Abuse – “CAGE”</a:t>
            </a:r>
          </a:p>
          <a:p>
            <a:r>
              <a:rPr lang="en-US" dirty="0" smtClean="0"/>
              <a:t>Tobacco</a:t>
            </a:r>
          </a:p>
          <a:p>
            <a:r>
              <a:rPr lang="en-US" dirty="0" smtClean="0"/>
              <a:t>Recreational Drugs</a:t>
            </a:r>
          </a:p>
          <a:p>
            <a:r>
              <a:rPr lang="en-US" dirty="0" smtClean="0"/>
              <a:t>Nutrition &amp; Exercise</a:t>
            </a:r>
          </a:p>
          <a:p>
            <a:r>
              <a:rPr lang="en-US" dirty="0" smtClean="0"/>
              <a:t>Bladder Incontinence/Hearing/Vision</a:t>
            </a:r>
          </a:p>
          <a:p>
            <a:r>
              <a:rPr lang="en-US" dirty="0" smtClean="0"/>
              <a:t>Education</a:t>
            </a:r>
          </a:p>
          <a:p>
            <a:r>
              <a:rPr lang="en-US" dirty="0" smtClean="0"/>
              <a:t>Housing</a:t>
            </a:r>
          </a:p>
          <a:p>
            <a:r>
              <a:rPr lang="en-US" dirty="0" smtClean="0"/>
              <a:t>Transportation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7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Support System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Residence</a:t>
            </a:r>
          </a:p>
          <a:p>
            <a:pPr lvl="1"/>
            <a:r>
              <a:rPr lang="en-US" dirty="0" smtClean="0"/>
              <a:t>Alone</a:t>
            </a:r>
          </a:p>
          <a:p>
            <a:pPr lvl="1"/>
            <a:r>
              <a:rPr lang="en-US" dirty="0" smtClean="0"/>
              <a:t>With family</a:t>
            </a:r>
          </a:p>
          <a:p>
            <a:pPr lvl="1"/>
            <a:r>
              <a:rPr lang="en-US" dirty="0" smtClean="0"/>
              <a:t>Nursing home</a:t>
            </a:r>
          </a:p>
          <a:p>
            <a:pPr lvl="1"/>
            <a:r>
              <a:rPr lang="en-US" dirty="0" smtClean="0"/>
              <a:t>Assisted Living</a:t>
            </a:r>
          </a:p>
          <a:p>
            <a:pPr lvl="1"/>
            <a:r>
              <a:rPr lang="en-US" dirty="0" smtClean="0"/>
              <a:t>Hospice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038350"/>
            <a:ext cx="4638675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356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Financial &amp; Legal Issues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4800600" cy="3200400"/>
          </a:xfrm>
        </p:spPr>
        <p:txBody>
          <a:bodyPr/>
          <a:lstStyle/>
          <a:p>
            <a:r>
              <a:rPr lang="en-US" dirty="0" smtClean="0"/>
              <a:t>Medical Bills</a:t>
            </a:r>
          </a:p>
          <a:p>
            <a:pPr lvl="1"/>
            <a:r>
              <a:rPr lang="en-US" dirty="0" smtClean="0"/>
              <a:t>Be cost efficient</a:t>
            </a:r>
          </a:p>
          <a:p>
            <a:r>
              <a:rPr lang="en-US" dirty="0" smtClean="0"/>
              <a:t>Debt</a:t>
            </a:r>
          </a:p>
          <a:p>
            <a:pPr lvl="1"/>
            <a:r>
              <a:rPr lang="en-US" dirty="0" smtClean="0"/>
              <a:t>Gambling, mortgage, credit cards</a:t>
            </a:r>
          </a:p>
          <a:p>
            <a:r>
              <a:rPr lang="en-US" dirty="0" smtClean="0"/>
              <a:t>Family</a:t>
            </a:r>
          </a:p>
          <a:p>
            <a:endParaRPr lang="en-US" dirty="0" smtClean="0"/>
          </a:p>
        </p:txBody>
      </p:sp>
      <p:pic>
        <p:nvPicPr>
          <p:cNvPr id="6146" name="Picture 2" descr="http://upload.wikimedia.org/wikipedia/commons/thumb/a/a4/BernardMadoff.jpg/220px-BernardMadof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600200"/>
            <a:ext cx="24384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785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129</TotalTime>
  <Words>663</Words>
  <Application>Microsoft Office PowerPoint</Application>
  <PresentationFormat>On-screen Show (4:3)</PresentationFormat>
  <Paragraphs>111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Psychosocial History</vt:lpstr>
      <vt:lpstr>What do we mean by “psychosocial history”?</vt:lpstr>
      <vt:lpstr>How to assess cognitive function?</vt:lpstr>
      <vt:lpstr>PowerPoint Presentation</vt:lpstr>
      <vt:lpstr>Emotional Health</vt:lpstr>
      <vt:lpstr>PowerPoint Presentation</vt:lpstr>
      <vt:lpstr>Social History</vt:lpstr>
      <vt:lpstr>Support System</vt:lpstr>
      <vt:lpstr>Financial &amp; Legal Issues</vt:lpstr>
      <vt:lpstr>Spirituality</vt:lpstr>
      <vt:lpstr>Elderly Mistreatment</vt:lpstr>
      <vt:lpstr>Case Study</vt:lpstr>
      <vt:lpstr>Psychosocial Problems</vt:lpstr>
    </vt:vector>
  </TitlesOfParts>
  <Company>SUNY Campus Agreement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Psychosocial History</dc:title>
  <dc:creator>Gindin, Artem</dc:creator>
  <cp:lastModifiedBy>Gindin, Artem</cp:lastModifiedBy>
  <cp:revision>15</cp:revision>
  <cp:lastPrinted>2013-01-28T02:13:50Z</cp:lastPrinted>
  <dcterms:created xsi:type="dcterms:W3CDTF">2013-01-28T00:05:49Z</dcterms:created>
  <dcterms:modified xsi:type="dcterms:W3CDTF">2013-01-28T02:15:47Z</dcterms:modified>
</cp:coreProperties>
</file>